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4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9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5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5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511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17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44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4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60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0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7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1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4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3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6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4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58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5.m4a"/><Relationship Id="rId7" Type="http://schemas.openxmlformats.org/officeDocument/2006/relationships/image" Target="../media/image2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5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BE7D7178-06B1-4133-9A41-8FF1E868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204" y="856573"/>
            <a:ext cx="4397828" cy="18850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Conociendo Chile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EBC52A-D69C-4E90-9314-4C11B4C2D3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011" t="43062" r="38916" b="13732"/>
          <a:stretch/>
        </p:blipFill>
        <p:spPr>
          <a:xfrm>
            <a:off x="949785" y="647698"/>
            <a:ext cx="4838696" cy="5562139"/>
          </a:xfrm>
          <a:prstGeom prst="rect">
            <a:avLst/>
          </a:prstGeom>
          <a:effectLst/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90F060AB-BA24-44D2-AF6F-9751D5805B3A}"/>
              </a:ext>
            </a:extLst>
          </p:cNvPr>
          <p:cNvSpPr/>
          <p:nvPr/>
        </p:nvSpPr>
        <p:spPr>
          <a:xfrm>
            <a:off x="6561024" y="94743"/>
            <a:ext cx="3786188" cy="5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FECHA</a:t>
            </a:r>
          </a:p>
        </p:txBody>
      </p:sp>
      <p:sp>
        <p:nvSpPr>
          <p:cNvPr id="21" name="Subtítulo 6">
            <a:extLst>
              <a:ext uri="{FF2B5EF4-FFF2-40B4-BE49-F238E27FC236}">
                <a16:creationId xmlns:a16="http://schemas.microsoft.com/office/drawing/2014/main" id="{4EA211E0-616C-4944-A107-40D3A2A5498E}"/>
              </a:ext>
            </a:extLst>
          </p:cNvPr>
          <p:cNvSpPr txBox="1">
            <a:spLocks/>
          </p:cNvSpPr>
          <p:nvPr/>
        </p:nvSpPr>
        <p:spPr>
          <a:xfrm>
            <a:off x="6370320" y="3275006"/>
            <a:ext cx="4754880" cy="2577153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u="sng" dirty="0"/>
              <a:t>OA 8:</a:t>
            </a:r>
          </a:p>
          <a:p>
            <a:r>
              <a:rPr lang="es-CL" dirty="0"/>
              <a:t>Clasificar y caracterizar algunos paisajes de Chile según su ubicación en la zona norte, centro y sur del país.</a:t>
            </a:r>
            <a:endParaRPr lang="es-ES" dirty="0"/>
          </a:p>
        </p:txBody>
      </p:sp>
      <p:pic>
        <p:nvPicPr>
          <p:cNvPr id="12" name="Picture 2" descr="st2.depositphotos.com/1007168/6106/v/450/deposi...">
            <a:extLst>
              <a:ext uri="{FF2B5EF4-FFF2-40B4-BE49-F238E27FC236}">
                <a16:creationId xmlns:a16="http://schemas.microsoft.com/office/drawing/2014/main" id="{C65E4A1F-D81B-4C85-ADB1-B5F1C672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81" y="136252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7E01572-1352-45DF-A604-B98179AD6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6218" y="5167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66069-95A3-45AC-BCE3-5365AC05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Zona Sur de Chile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9121E2-1BF2-4340-A17E-15807EF731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03" t="29990" r="26055" b="17901"/>
          <a:stretch/>
        </p:blipFill>
        <p:spPr>
          <a:xfrm>
            <a:off x="1767667" y="1600200"/>
            <a:ext cx="7274361" cy="492842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236DC90-D305-4CF0-8262-4CD781FB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3845" y="5481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C21998-418C-4466-806B-0B1789F6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3" y="319088"/>
            <a:ext cx="4641742" cy="909637"/>
          </a:xfrm>
        </p:spPr>
        <p:txBody>
          <a:bodyPr/>
          <a:lstStyle/>
          <a:p>
            <a:pPr algn="ctr"/>
            <a:r>
              <a:rPr lang="es-CL" sz="3200" dirty="0"/>
              <a:t>Zona Sur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E4C29A1-96D1-460B-B52C-FAABA0473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2064" y="1500188"/>
            <a:ext cx="5657850" cy="3953191"/>
          </a:xfrm>
        </p:spPr>
        <p:txBody>
          <a:bodyPr>
            <a:normAutofit fontScale="92500" lnSpcReduction="10000"/>
          </a:bodyPr>
          <a:lstStyle/>
          <a:p>
            <a:r>
              <a:rPr lang="es-CL" sz="1800" b="1" u="sng" dirty="0"/>
              <a:t>CARACTERISTICAS: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Precipitaciones durante todo el año.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Mientras más al sur, las temperaturas son más bajas.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La vegetación es muy abundante</a:t>
            </a:r>
            <a:endParaRPr lang="es-C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Esta compuesta por las regiones</a:t>
            </a:r>
          </a:p>
          <a:p>
            <a:r>
              <a:rPr lang="es-CL" sz="2000" dirty="0"/>
              <a:t>      VIII, IX, X, XI, XII, XIV.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DF2AF8-303B-4BF6-9345-FF1F48B81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87" t="17901" r="21485" b="9980"/>
          <a:stretch/>
        </p:blipFill>
        <p:spPr>
          <a:xfrm>
            <a:off x="671513" y="428625"/>
            <a:ext cx="3571875" cy="6143625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CE40121-E2B7-4FE5-8129-0ADCB0A81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005" y="5300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B4332-A81B-44FB-8096-FCFA723D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05" y="1776096"/>
            <a:ext cx="3401064" cy="3153092"/>
          </a:xfrm>
        </p:spPr>
        <p:txBody>
          <a:bodyPr/>
          <a:lstStyle/>
          <a:p>
            <a:r>
              <a:rPr lang="es-CL" sz="2800" dirty="0"/>
              <a:t>¿ A qué Zona de Chile crees tú que pertenecerá esta foto?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A5C236-D3DE-4B2C-807B-3F4CB1F74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77" t="33742" r="24179" b="18387"/>
          <a:stretch/>
        </p:blipFill>
        <p:spPr>
          <a:xfrm>
            <a:off x="3900486" y="1776096"/>
            <a:ext cx="8051409" cy="457707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E0EA865-24BC-4AE3-8021-12744169F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5837" y="521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B4332-A81B-44FB-8096-FCFA723D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679" y="342901"/>
            <a:ext cx="3401064" cy="914400"/>
          </a:xfrm>
        </p:spPr>
        <p:txBody>
          <a:bodyPr/>
          <a:lstStyle/>
          <a:p>
            <a:r>
              <a:rPr lang="es-CL" sz="2800" dirty="0"/>
              <a:t>¿ y estas?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8F368C-2087-4CF0-9B0F-C3C8F6005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65" t="35410" r="26641" b="16442"/>
          <a:stretch/>
        </p:blipFill>
        <p:spPr>
          <a:xfrm>
            <a:off x="240105" y="342900"/>
            <a:ext cx="5302806" cy="33004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3AF489-9F20-420D-9EFA-7218F14CD6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49" t="33534" r="25703" b="14775"/>
          <a:stretch/>
        </p:blipFill>
        <p:spPr>
          <a:xfrm>
            <a:off x="5957888" y="2814638"/>
            <a:ext cx="5443537" cy="35433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0AF7D8-9DB1-453A-93EC-7B9320EB2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6708" y="1688306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AD95678-618D-41D0-A79C-3A99A6559A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0586" y="458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31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32741E6-E277-4DF6-8D55-6319068C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Actividad 1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6B79B0-56BA-41F6-A9CA-D3A5CFBC53A9}"/>
              </a:ext>
            </a:extLst>
          </p:cNvPr>
          <p:cNvSpPr txBox="1"/>
          <p:nvPr/>
        </p:nvSpPr>
        <p:spPr>
          <a:xfrm>
            <a:off x="4975861" y="804671"/>
            <a:ext cx="6399930" cy="524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tu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cuaderno</a:t>
            </a:r>
            <a:r>
              <a:rPr lang="en-US" dirty="0">
                <a:latin typeface="+mj-lt"/>
                <a:ea typeface="+mj-ea"/>
                <a:cs typeface="+mj-cs"/>
              </a:rPr>
              <a:t> de Historia, </a:t>
            </a:r>
            <a:r>
              <a:rPr lang="en-US" dirty="0" err="1">
                <a:latin typeface="+mj-lt"/>
                <a:ea typeface="+mj-ea"/>
                <a:cs typeface="+mj-cs"/>
              </a:rPr>
              <a:t>pega</a:t>
            </a:r>
            <a:r>
              <a:rPr lang="en-US" dirty="0">
                <a:latin typeface="+mj-lt"/>
                <a:ea typeface="+mj-ea"/>
                <a:cs typeface="+mj-cs"/>
              </a:rPr>
              <a:t> una imagen de </a:t>
            </a:r>
            <a:r>
              <a:rPr lang="en-US" dirty="0" err="1">
                <a:latin typeface="+mj-lt"/>
                <a:ea typeface="+mj-ea"/>
                <a:cs typeface="+mj-cs"/>
              </a:rPr>
              <a:t>cada</a:t>
            </a:r>
            <a:r>
              <a:rPr lang="en-US" dirty="0">
                <a:latin typeface="+mj-lt"/>
                <a:ea typeface="+mj-ea"/>
                <a:cs typeface="+mj-cs"/>
              </a:rPr>
              <a:t> uno de los </a:t>
            </a:r>
            <a:r>
              <a:rPr lang="en-US" dirty="0" err="1">
                <a:latin typeface="+mj-lt"/>
                <a:ea typeface="+mj-ea"/>
                <a:cs typeface="+mj-cs"/>
              </a:rPr>
              <a:t>paisajes</a:t>
            </a:r>
            <a:r>
              <a:rPr lang="en-US" dirty="0">
                <a:latin typeface="+mj-lt"/>
                <a:ea typeface="+mj-ea"/>
                <a:cs typeface="+mj-cs"/>
              </a:rPr>
              <a:t> de las 3 Zonas Naturales de Chile y escribe a sus </a:t>
            </a:r>
            <a:r>
              <a:rPr lang="en-US" dirty="0" err="1">
                <a:latin typeface="+mj-lt"/>
                <a:ea typeface="+mj-ea"/>
                <a:cs typeface="+mj-cs"/>
              </a:rPr>
              <a:t>principales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características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8" name="Picture 2" descr="st2.depositphotos.com/1007168/6106/v/450/deposi...">
            <a:extLst>
              <a:ext uri="{FF2B5EF4-FFF2-40B4-BE49-F238E27FC236}">
                <a16:creationId xmlns:a16="http://schemas.microsoft.com/office/drawing/2014/main" id="{4CC46B34-684F-4E5B-9F55-1872154D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7" y="693989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1B1EB32-481B-47ED-B8AB-C9A448C0F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7606" y="4605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62E28-2DA2-44F0-9BAC-387CE676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1447800"/>
            <a:ext cx="3843338" cy="1447800"/>
          </a:xfrm>
        </p:spPr>
        <p:txBody>
          <a:bodyPr/>
          <a:lstStyle/>
          <a:p>
            <a:pPr algn="just"/>
            <a:r>
              <a:rPr lang="es-CL" dirty="0"/>
              <a:t>Elementos que permiten la diversidad de paisajes en Chile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930E2B-B08C-49E1-AAE1-E931F7C44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675" y="3586163"/>
            <a:ext cx="3727341" cy="2438716"/>
          </a:xfrm>
        </p:spPr>
        <p:txBody>
          <a:bodyPr>
            <a:normAutofit/>
          </a:bodyPr>
          <a:lstStyle/>
          <a:p>
            <a:r>
              <a:rPr lang="es-CL" sz="2000" dirty="0"/>
              <a:t>CLIMA, RELIEVE Y VEGETACIÓN</a:t>
            </a:r>
          </a:p>
          <a:p>
            <a:r>
              <a:rPr lang="es-CL" sz="2000" dirty="0"/>
              <a:t>(principales conceptos)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1C8174-ABFF-4DB0-914E-CE2185705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3320" r="22539" b="14357"/>
          <a:stretch/>
        </p:blipFill>
        <p:spPr>
          <a:xfrm>
            <a:off x="6096000" y="465375"/>
            <a:ext cx="4248150" cy="58497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3BD1DDD-B43C-4693-A5B9-01C3E78EC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1706" y="488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07A011-6ED3-4924-B4EB-46470AB57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303" y="465376"/>
            <a:ext cx="3959972" cy="949088"/>
          </a:xfrm>
        </p:spPr>
        <p:txBody>
          <a:bodyPr>
            <a:normAutofit/>
          </a:bodyPr>
          <a:lstStyle/>
          <a:p>
            <a:r>
              <a:rPr lang="es-CL" sz="2000" dirty="0"/>
              <a:t>¿Con que imagen relacionas estos conceptos?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0DF7E8-15F5-4182-8AD4-83970EFCE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3320" r="22539" b="14357"/>
          <a:stretch/>
        </p:blipFill>
        <p:spPr>
          <a:xfrm>
            <a:off x="6096000" y="465375"/>
            <a:ext cx="4248150" cy="58497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95E4B97-143C-436B-8BE1-A3DD7FF7BA70}"/>
              </a:ext>
            </a:extLst>
          </p:cNvPr>
          <p:cNvSpPr/>
          <p:nvPr/>
        </p:nvSpPr>
        <p:spPr>
          <a:xfrm>
            <a:off x="1328738" y="1800225"/>
            <a:ext cx="29718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RELIEVE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0500545-C5E3-4851-A301-687EF65C5371}"/>
              </a:ext>
            </a:extLst>
          </p:cNvPr>
          <p:cNvSpPr/>
          <p:nvPr/>
        </p:nvSpPr>
        <p:spPr>
          <a:xfrm>
            <a:off x="1328738" y="3395663"/>
            <a:ext cx="29718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CLIMA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C0404D5-4606-4477-B63D-AC9CC89EB79D}"/>
              </a:ext>
            </a:extLst>
          </p:cNvPr>
          <p:cNvSpPr/>
          <p:nvPr/>
        </p:nvSpPr>
        <p:spPr>
          <a:xfrm>
            <a:off x="1328738" y="5076825"/>
            <a:ext cx="29718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VEGETACIÓN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B30922-EB27-4BD8-8F1E-F0E88C61C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69" y="601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B4698-E28E-4672-B42F-A1978687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2A5B99-93ED-4E2C-8F8D-5A5705502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DC1B0E-866E-41EB-BD0A-67B906594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AE65DF-F968-409E-80B5-321CC1518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32" t="22903" r="21368" b="10397"/>
          <a:stretch/>
        </p:blipFill>
        <p:spPr>
          <a:xfrm>
            <a:off x="191183" y="228600"/>
            <a:ext cx="11724591" cy="6564087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18F1015-3A2A-4E83-A077-4FC8DA30B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CD560-91C4-4ED4-96BC-C99713AE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1D79E-3300-452E-8D18-7857BB1C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B796CD-2773-46FE-A7B1-CBBD85A0F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5DF994-EC82-470F-99CE-00D60D342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55" t="22919" r="20885" b="12181"/>
          <a:stretch/>
        </p:blipFill>
        <p:spPr>
          <a:xfrm>
            <a:off x="276910" y="257175"/>
            <a:ext cx="11738878" cy="6415087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2257411-F8D9-4CCE-9984-2A90D961B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122" y="334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B940C-A3B3-4C7B-A30B-0A227BB7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CA02FA-B062-433A-968C-273126CE1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B288C0-811B-4543-90D3-CD8AA1153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F474C4-6595-40F9-AA66-80F8B3B9B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7" t="23529" r="21719" b="12204"/>
          <a:stretch/>
        </p:blipFill>
        <p:spPr>
          <a:xfrm>
            <a:off x="214312" y="171766"/>
            <a:ext cx="11758613" cy="6457633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7D1374-0F2A-432D-99DD-73F05FD74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2612" y="2052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023B-FD72-458B-B527-D7E44A34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aprenderemos hoy?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A8ACB2-D248-468C-AD71-D73B4ADB2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A reconocer las zonas naturales de Chile e identificar diferentes paisajes de nuestro país.</a:t>
            </a:r>
          </a:p>
          <a:p>
            <a:endParaRPr lang="es-CL" sz="2800" dirty="0"/>
          </a:p>
          <a:p>
            <a:r>
              <a:rPr lang="es-CL" sz="2800" dirty="0"/>
              <a:t>A identificar elementos del paisaje, tales como: clima, relieve y vegetación.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B987F20-0B95-454C-95DD-DCFA7957B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7325" y="461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A0C60EA-A9D2-4905-8000-BACB880D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Ahora, une cada concepto con su definición: </a:t>
            </a:r>
            <a:r>
              <a:rPr lang="es-CL" sz="2000" dirty="0"/>
              <a:t>(escríbelo de manera correcta en tu cuaderno)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0D2A31-97AD-4ACC-8490-F4C31BA58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6" t="36868" r="23009" b="14775"/>
          <a:stretch/>
        </p:blipFill>
        <p:spPr>
          <a:xfrm>
            <a:off x="1028700" y="2233332"/>
            <a:ext cx="9844087" cy="4171950"/>
          </a:xfrm>
          <a:prstGeom prst="rect">
            <a:avLst/>
          </a:prstGeom>
        </p:spPr>
      </p:pic>
      <p:pic>
        <p:nvPicPr>
          <p:cNvPr id="7" name="Picture 2" descr="st2.depositphotos.com/1007168/6106/v/450/deposi...">
            <a:extLst>
              <a:ext uri="{FF2B5EF4-FFF2-40B4-BE49-F238E27FC236}">
                <a16:creationId xmlns:a16="http://schemas.microsoft.com/office/drawing/2014/main" id="{8A638B1E-7A47-4C39-8949-EC93FC06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" y="75635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3579D11-53CB-451D-BBB3-B4525842A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7DB03-BFD6-41AF-B4E8-DFA1A33B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9" y="452718"/>
            <a:ext cx="11658600" cy="1400530"/>
          </a:xfrm>
        </p:spPr>
        <p:txBody>
          <a:bodyPr/>
          <a:lstStyle/>
          <a:p>
            <a:r>
              <a:rPr lang="es-CL" dirty="0"/>
              <a:t>                  </a:t>
            </a:r>
            <a:r>
              <a:rPr lang="es-CL" b="1" dirty="0"/>
              <a:t>¿Qué aprendimos hoy?</a:t>
            </a:r>
            <a:br>
              <a:rPr lang="es-CL" b="1" dirty="0"/>
            </a:br>
            <a:r>
              <a:rPr lang="es-CL" b="1" dirty="0"/>
              <a:t> </a:t>
            </a:r>
            <a:r>
              <a:rPr lang="es-CL" sz="4000" dirty="0"/>
              <a:t>¿En qué zonas se divide Chile?, ¿cómo son?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03A90A43-F0CD-4075-9C0F-E05D20EE1C3B}"/>
              </a:ext>
            </a:extLst>
          </p:cNvPr>
          <p:cNvSpPr txBox="1">
            <a:spLocks/>
          </p:cNvSpPr>
          <p:nvPr/>
        </p:nvSpPr>
        <p:spPr>
          <a:xfrm>
            <a:off x="342900" y="2057401"/>
            <a:ext cx="3727341" cy="16859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s-CL" dirty="0"/>
              <a:t>Completa la siguiente tabla, ubicando los siguientes conceptos en la categoría que le corresponda.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CL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A7A5AA2-DA1A-47CE-A5A6-688623451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204553"/>
              </p:ext>
            </p:extLst>
          </p:nvPr>
        </p:nvGraphicFramePr>
        <p:xfrm>
          <a:off x="4341924" y="2061313"/>
          <a:ext cx="7559673" cy="294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891">
                  <a:extLst>
                    <a:ext uri="{9D8B030D-6E8A-4147-A177-3AD203B41FA5}">
                      <a16:colId xmlns:a16="http://schemas.microsoft.com/office/drawing/2014/main" val="2750580509"/>
                    </a:ext>
                  </a:extLst>
                </a:gridCol>
                <a:gridCol w="2519891">
                  <a:extLst>
                    <a:ext uri="{9D8B030D-6E8A-4147-A177-3AD203B41FA5}">
                      <a16:colId xmlns:a16="http://schemas.microsoft.com/office/drawing/2014/main" val="1685215600"/>
                    </a:ext>
                  </a:extLst>
                </a:gridCol>
                <a:gridCol w="2519891">
                  <a:extLst>
                    <a:ext uri="{9D8B030D-6E8A-4147-A177-3AD203B41FA5}">
                      <a16:colId xmlns:a16="http://schemas.microsoft.com/office/drawing/2014/main" val="66471511"/>
                    </a:ext>
                  </a:extLst>
                </a:gridCol>
              </a:tblGrid>
              <a:tr h="36793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Relieve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Clima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Vegetación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33472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r>
                        <a:rPr lang="es-CL" dirty="0"/>
                        <a:t>Cordillera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480854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14204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19424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668000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30456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145083"/>
                  </a:ext>
                </a:extLst>
              </a:tr>
              <a:tr h="36793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6719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C27AE6E-F873-49F6-BB20-A6D95FF2E89B}"/>
              </a:ext>
            </a:extLst>
          </p:cNvPr>
          <p:cNvSpPr txBox="1"/>
          <p:nvPr/>
        </p:nvSpPr>
        <p:spPr>
          <a:xfrm>
            <a:off x="2114550" y="3947478"/>
            <a:ext cx="1900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Lluvia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Calor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Sequia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Arboles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Bosques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Temperatura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plantas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D0C116-8AFF-41E9-A163-621483A29DFE}"/>
              </a:ext>
            </a:extLst>
          </p:cNvPr>
          <p:cNvSpPr txBox="1"/>
          <p:nvPr/>
        </p:nvSpPr>
        <p:spPr>
          <a:xfrm>
            <a:off x="342900" y="3947478"/>
            <a:ext cx="1628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Cordillera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Volcanes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Islas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Valles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Lagos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Ríos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B49849A-3D0B-411A-B719-405E230EFCA1}"/>
              </a:ext>
            </a:extLst>
          </p:cNvPr>
          <p:cNvCxnSpPr>
            <a:cxnSpLocks/>
          </p:cNvCxnSpPr>
          <p:nvPr/>
        </p:nvCxnSpPr>
        <p:spPr>
          <a:xfrm>
            <a:off x="671513" y="4157663"/>
            <a:ext cx="1114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st2.depositphotos.com/1007168/6106/v/450/deposi...">
            <a:extLst>
              <a:ext uri="{FF2B5EF4-FFF2-40B4-BE49-F238E27FC236}">
                <a16:creationId xmlns:a16="http://schemas.microsoft.com/office/drawing/2014/main" id="{2ABEBC20-A85C-4644-9408-E872507A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30" y="398818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DF2EA05-5B5A-488D-BC6F-5FF8651D9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3112" y="5674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7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9D2C3-43F9-4493-9C54-966C5C2E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 </a:t>
            </a:r>
            <a:r>
              <a:rPr lang="es-CL" b="1" dirty="0"/>
              <a:t>En nuestro país, existe una gran diversidad de paisajes.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7238F1-BD79-4B2A-9480-BCF2D13D7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514600"/>
            <a:ext cx="3468688" cy="3733799"/>
          </a:xfrm>
        </p:spPr>
        <p:txBody>
          <a:bodyPr/>
          <a:lstStyle/>
          <a:p>
            <a:r>
              <a:rPr lang="es-CL" dirty="0"/>
              <a:t>Por ello, se puede dividir a Chile en tres zonas geográficas.</a:t>
            </a:r>
          </a:p>
          <a:p>
            <a:endParaRPr lang="es-CL" dirty="0"/>
          </a:p>
          <a:p>
            <a:r>
              <a:rPr lang="es-CL" dirty="0"/>
              <a:t>¿Sabes cuáles son?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F43015-2AA9-41ED-B720-2D2C11BC4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8" t="17900" r="48906" b="16025"/>
          <a:stretch/>
        </p:blipFill>
        <p:spPr>
          <a:xfrm>
            <a:off x="5577075" y="1853248"/>
            <a:ext cx="4473759" cy="4740922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C2DD4B2-124D-4004-8C42-08826C580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1993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04C6D-35A9-4E1B-B5C3-7D3DE9A3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2510118"/>
            <a:ext cx="6011864" cy="1400530"/>
          </a:xfrm>
        </p:spPr>
        <p:txBody>
          <a:bodyPr/>
          <a:lstStyle/>
          <a:p>
            <a:pPr algn="ctr"/>
            <a:r>
              <a:rPr lang="es-CL" dirty="0"/>
              <a:t>Zonas naturales de Chile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B53598-7EDE-4252-AD86-28FED6DF4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58" t="16860" r="22861" b="13314"/>
          <a:stretch/>
        </p:blipFill>
        <p:spPr>
          <a:xfrm>
            <a:off x="7500938" y="218440"/>
            <a:ext cx="2789610" cy="629665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281ED17-9BCC-44FA-AFCE-4720D6DFB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2312" y="441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3BCB6-1767-42D8-A5D7-B3017E13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575" y="452718"/>
            <a:ext cx="4307259" cy="1400530"/>
          </a:xfrm>
        </p:spPr>
        <p:txBody>
          <a:bodyPr/>
          <a:lstStyle/>
          <a:p>
            <a:pPr algn="ctr"/>
            <a:r>
              <a:rPr lang="es-CL" dirty="0"/>
              <a:t>Zonas naturales de Chile</a:t>
            </a:r>
          </a:p>
        </p:txBody>
      </p:sp>
      <p:pic>
        <p:nvPicPr>
          <p:cNvPr id="1026" name="Picture 2" descr="Zonas naturales de Chile">
            <a:extLst>
              <a:ext uri="{FF2B5EF4-FFF2-40B4-BE49-F238E27FC236}">
                <a16:creationId xmlns:a16="http://schemas.microsoft.com/office/drawing/2014/main" id="{6DCBC481-5E59-4D65-A3C9-C0FF738E6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9" y="252412"/>
            <a:ext cx="3851421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37838E-45E5-4ECE-9083-0C438336AFC7}"/>
              </a:ext>
            </a:extLst>
          </p:cNvPr>
          <p:cNvSpPr txBox="1"/>
          <p:nvPr/>
        </p:nvSpPr>
        <p:spPr>
          <a:xfrm>
            <a:off x="5743575" y="2771775"/>
            <a:ext cx="4857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Chile se divide en 3 zonas principales:</a:t>
            </a:r>
          </a:p>
          <a:p>
            <a:endParaRPr lang="es-CL" sz="2000" dirty="0"/>
          </a:p>
          <a:p>
            <a:r>
              <a:rPr lang="es-CL" sz="2000" dirty="0"/>
              <a:t>ZONA NORTE: esta a su vez se divide en Norte grande y Norte Chico.</a:t>
            </a:r>
          </a:p>
          <a:p>
            <a:endParaRPr lang="es-CL" sz="2000" dirty="0"/>
          </a:p>
          <a:p>
            <a:r>
              <a:rPr lang="es-CL" sz="2000" dirty="0"/>
              <a:t>ZONA CENTRO</a:t>
            </a:r>
          </a:p>
          <a:p>
            <a:endParaRPr lang="es-CL" sz="2000" dirty="0"/>
          </a:p>
          <a:p>
            <a:r>
              <a:rPr lang="es-CL" sz="2000" dirty="0"/>
              <a:t>ZONA SUR: Esta se divide en Zona sur y Zona sur austral.</a:t>
            </a:r>
          </a:p>
        </p:txBody>
      </p:sp>
      <p:pic>
        <p:nvPicPr>
          <p:cNvPr id="6" name="Picture 2" descr="st2.depositphotos.com/1007168/6106/v/450/deposi...">
            <a:extLst>
              <a:ext uri="{FF2B5EF4-FFF2-40B4-BE49-F238E27FC236}">
                <a16:creationId xmlns:a16="http://schemas.microsoft.com/office/drawing/2014/main" id="{9E64C621-7A80-4E24-9861-4C0F860A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30" y="252412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F30C0B-89DF-40C3-B5AB-BD82BE795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1680" y="5634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66069-95A3-45AC-BCE3-5365AC05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Zona Norte de Chile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04DEC0-A6BC-4360-B627-971918ABE0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83" t="28948" r="27109" b="17484"/>
          <a:stretch/>
        </p:blipFill>
        <p:spPr>
          <a:xfrm>
            <a:off x="1828800" y="2085975"/>
            <a:ext cx="6543675" cy="458235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F79A883-8140-449A-87AD-F7D3B78F3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0834" y="4395153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80D381-E274-43F6-92D4-3254980295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400" y="5710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C21998-418C-4466-806B-0B1789F6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3" y="319088"/>
            <a:ext cx="4641742" cy="909637"/>
          </a:xfrm>
        </p:spPr>
        <p:txBody>
          <a:bodyPr/>
          <a:lstStyle/>
          <a:p>
            <a:pPr algn="ctr"/>
            <a:r>
              <a:rPr lang="es-CL" sz="3200" dirty="0"/>
              <a:t>Zona Norte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E4C29A1-96D1-460B-B52C-FAABA0473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2064" y="1500188"/>
            <a:ext cx="5657850" cy="3953191"/>
          </a:xfrm>
        </p:spPr>
        <p:txBody>
          <a:bodyPr>
            <a:normAutofit fontScale="92500" lnSpcReduction="10000"/>
          </a:bodyPr>
          <a:lstStyle/>
          <a:p>
            <a:r>
              <a:rPr lang="es-CL" sz="1800" b="1" u="sng" dirty="0"/>
              <a:t>CARACTERISTICAS: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Altas temperaturas durante la mayor parte del año.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Suelos secos y poca lluvia.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Poca variedad de vegetales.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Esta compuesta por las regiones</a:t>
            </a:r>
          </a:p>
          <a:p>
            <a:r>
              <a:rPr lang="es-CL" sz="2000" dirty="0"/>
              <a:t>      I, II, III, IV, XV</a:t>
            </a:r>
          </a:p>
          <a:p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E354F0-5117-4788-9ECD-7326CF4C2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4" t="16719" r="54844" b="12621"/>
          <a:stretch/>
        </p:blipFill>
        <p:spPr>
          <a:xfrm>
            <a:off x="514350" y="111918"/>
            <a:ext cx="3298715" cy="6634163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EB62A91-C70F-4DA7-9D9A-F8E990EC9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205" y="534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66069-95A3-45AC-BCE3-5365AC05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Zona Central de Chile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7D91B3-093C-410D-A3C2-1E1051F89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72" t="27012" r="25938" b="14149"/>
          <a:stretch/>
        </p:blipFill>
        <p:spPr>
          <a:xfrm>
            <a:off x="1543052" y="1285164"/>
            <a:ext cx="6972298" cy="5377601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4ECECF-1521-4988-A828-7237ECD39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9348" y="5624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C21998-418C-4466-806B-0B1789F6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3" y="319088"/>
            <a:ext cx="4641742" cy="909637"/>
          </a:xfrm>
        </p:spPr>
        <p:txBody>
          <a:bodyPr/>
          <a:lstStyle/>
          <a:p>
            <a:pPr algn="ctr"/>
            <a:r>
              <a:rPr lang="es-CL" sz="3200" dirty="0"/>
              <a:t>Zona Central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E4C29A1-96D1-460B-B52C-FAABA0473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2064" y="1500188"/>
            <a:ext cx="5657850" cy="3953191"/>
          </a:xfrm>
        </p:spPr>
        <p:txBody>
          <a:bodyPr>
            <a:normAutofit fontScale="92500" lnSpcReduction="10000"/>
          </a:bodyPr>
          <a:lstStyle/>
          <a:p>
            <a:r>
              <a:rPr lang="es-CL" sz="1800" b="1" u="sng" dirty="0"/>
              <a:t>CARACTERISTICAS: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Cuatro estaciones del año bien definidas.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Inviernos fríos y lluviosos, y veranos secos y cálidos.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Clima templado, lo que permite la existencia de </a:t>
            </a:r>
            <a:r>
              <a:rPr lang="es-CL" sz="2000" b="1" dirty="0"/>
              <a:t>diversa vegetación.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Esta compuesta por las regiones</a:t>
            </a:r>
          </a:p>
          <a:p>
            <a:r>
              <a:rPr lang="es-CL" sz="2000" dirty="0"/>
              <a:t>      V, VI, VII Y RM</a:t>
            </a:r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2F012A-0B9D-48C5-B533-04CDDF50A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5" t="17902" r="52774" b="15608"/>
          <a:stretch/>
        </p:blipFill>
        <p:spPr>
          <a:xfrm>
            <a:off x="614362" y="319088"/>
            <a:ext cx="3729037" cy="6327462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3B50522-A078-488F-85CA-C17AF15D8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3805" y="5696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448</Words>
  <Application>Microsoft Office PowerPoint</Application>
  <PresentationFormat>Panorámica</PresentationFormat>
  <Paragraphs>86</Paragraphs>
  <Slides>21</Slides>
  <Notes>0</Notes>
  <HiddenSlides>0</HiddenSlides>
  <MMClips>23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Ion</vt:lpstr>
      <vt:lpstr>Conociendo Chile</vt:lpstr>
      <vt:lpstr>¿Qué aprenderemos hoy?</vt:lpstr>
      <vt:lpstr> En nuestro país, existe una gran diversidad de paisajes.</vt:lpstr>
      <vt:lpstr>Zonas naturales de Chile</vt:lpstr>
      <vt:lpstr>Zonas naturales de Chile</vt:lpstr>
      <vt:lpstr>Zona Norte de Chile</vt:lpstr>
      <vt:lpstr>Zona Norte</vt:lpstr>
      <vt:lpstr>Zona Central de Chile</vt:lpstr>
      <vt:lpstr>Zona Central</vt:lpstr>
      <vt:lpstr>Zona Sur de Chile</vt:lpstr>
      <vt:lpstr>Zona Sur</vt:lpstr>
      <vt:lpstr>¿ A qué Zona de Chile crees tú que pertenecerá esta foto?</vt:lpstr>
      <vt:lpstr>¿ y estas?</vt:lpstr>
      <vt:lpstr>Actividad 1 </vt:lpstr>
      <vt:lpstr>Elementos que permiten la diversidad de paisajes en Chile</vt:lpstr>
      <vt:lpstr>Presentación de PowerPoint</vt:lpstr>
      <vt:lpstr>Presentación de PowerPoint</vt:lpstr>
      <vt:lpstr>Presentación de PowerPoint</vt:lpstr>
      <vt:lpstr>Presentación de PowerPoint</vt:lpstr>
      <vt:lpstr>Ahora, une cada concepto con su definición: (escríbelo de manera correcta en tu cuaderno)</vt:lpstr>
      <vt:lpstr>                  ¿Qué aprendimos hoy?  ¿En qué zonas se divide Chile?, ¿cómo son?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Conociendo Chile</dc:title>
  <dc:creator>HP 820</dc:creator>
  <cp:lastModifiedBy>HP 820</cp:lastModifiedBy>
  <cp:revision>8</cp:revision>
  <dcterms:created xsi:type="dcterms:W3CDTF">2020-06-04T07:30:27Z</dcterms:created>
  <dcterms:modified xsi:type="dcterms:W3CDTF">2020-06-04T18:35:11Z</dcterms:modified>
</cp:coreProperties>
</file>